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  <p:sldMasterId id="2147483736" r:id="rId2"/>
  </p:sldMasterIdLst>
  <p:notesMasterIdLst>
    <p:notesMasterId r:id="rId7"/>
  </p:notesMasterIdLst>
  <p:sldIdLst>
    <p:sldId id="266" r:id="rId3"/>
    <p:sldId id="260" r:id="rId4"/>
    <p:sldId id="261" r:id="rId5"/>
    <p:sldId id="264" r:id="rId6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452" y="78"/>
      </p:cViewPr>
      <p:guideLst>
        <p:guide orient="horz" pos="2183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4F1215BE-D93B-4D36-AE7D-BD3B203C0DA9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 smtClean="0"/>
              <a:t>Kliknite da biste uredili stilove teksta matrice</a:t>
            </a:r>
          </a:p>
          <a:p>
            <a:pPr lvl="1"/>
            <a:r>
              <a:rPr lang="hr-HR" noProof="0" smtClean="0"/>
              <a:t>Druga razina</a:t>
            </a:r>
          </a:p>
          <a:p>
            <a:pPr lvl="2"/>
            <a:r>
              <a:rPr lang="hr-HR" noProof="0" smtClean="0"/>
              <a:t>Treća razina</a:t>
            </a:r>
          </a:p>
          <a:p>
            <a:pPr lvl="3"/>
            <a:r>
              <a:rPr lang="hr-HR" noProof="0" smtClean="0"/>
              <a:t>Četvrta razina</a:t>
            </a:r>
          </a:p>
          <a:p>
            <a:pPr lvl="4"/>
            <a:r>
              <a:rPr lang="hr-HR" noProof="0" smtClean="0"/>
              <a:t>Peta razina</a:t>
            </a:r>
            <a:endParaRPr lang="hr-HR" noProof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C482F9C7-CD80-4307-A5A2-B1744191B0DF}" type="slidenum">
              <a:rPr lang="hr-HR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8D0095B-218D-4078-9A79-FDB4C7CABE25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452ADA-0AA4-42A8-85A4-CB8FCB50A7D3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8E7D1A-521B-4AF3-B55C-E15236A62A8C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6EB42A-BEED-4092-813D-CC2883F57934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5AA57F-043C-4BC1-9C9C-D416B2471660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9166DF-A782-4498-9B76-8A7EE8DF10CF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ma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570536"/>
            <a:ext cx="7772400" cy="783011"/>
          </a:xfrm>
        </p:spPr>
        <p:txBody>
          <a:bodyPr/>
          <a:lstStyle>
            <a:lvl1pPr marL="540000" algn="ctr">
              <a:defRPr sz="2000" b="1" baseline="0">
                <a:solidFill>
                  <a:schemeClr val="tx1"/>
                </a:solidFill>
                <a:latin typeface="Myriad Pro" pitchFamily="34" charset="0"/>
              </a:defRPr>
            </a:lvl1pPr>
          </a:lstStyle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2552700"/>
            <a:ext cx="6400800" cy="1752600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71B5E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dirty="0" smtClean="0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F5921-3BB1-4858-B0C3-F08C38DC7F40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9004C2F-0348-44B7-8CD7-22A5D7CA6258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9746" y="6251945"/>
            <a:ext cx="2888281" cy="60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lika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703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FA7B8-B2AE-4664-AC31-248030213DA9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AF3FB-7FBE-4DE9-8FBD-5EBF997F8F5D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7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9746" y="6251945"/>
            <a:ext cx="2888281" cy="60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7710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4EE76-CCF2-4B5D-AE0B-DD60D0FEFA0F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BB892-0BDC-4A53-A93D-BAF83F71584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16399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5E363-86EC-409C-B618-36B9CE464D00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C4C80-5C0C-4297-B093-5DEE04B9FE2B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90402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B03F8-5E76-40E4-B83B-691A6349ECC6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CA423-12EF-490D-A034-CB9A8396956A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375794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18BB5-4096-4648-B530-91591482C588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5E373-3B02-426D-9ECE-731B5AB86BE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3500423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5017F-D813-4EAD-AB2D-4BB2793B3548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F736224-CA90-4E1E-807B-1CA77B374D56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3060" y="6252639"/>
            <a:ext cx="2884968" cy="60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370180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D5A2F-DF80-44C1-A489-87C660904377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F564F-72C4-409A-8245-966DB5F9C8B9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69749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2E70CD-5619-408B-ACFD-DBE998B7397A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0422F0-A9B9-484E-A7B7-423645301DC2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 smtClean="0"/>
              <a:t>Kliknite ikonu da biste dodali  sliku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DDD24-C964-47A1-8739-F51779496BA1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084BB-7122-48AA-A3D4-2E4C29902DC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749926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9FD5B-11B6-40D2-ADCC-79551931D72C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62AF9-AA3A-400D-85F5-A2F66C7ED43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6167571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0BE9F-FFE1-47BF-AB4F-AD7E7DCD55DA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36D36-C35F-4B62-9801-3FFCD638C1B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090302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182B2C-EF15-4150-B192-4C877558CA87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2E7E2-A62C-4F84-95CF-E0A1D462504A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6417C2-4CF1-4487-BC83-D5CD807C2943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EA9C9B-C0A9-4314-B910-D9609C5E29A3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4AC66-4852-4E59-8810-F29109403F17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6CC7F3-2672-471E-9140-0AAF179B2BD2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B434BA-7C45-4C35-AC73-71A05C7A2ADE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BB0A11-F365-4183-959F-0D632ABC0700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5B6E2E-C704-4DD4-9649-ECDEDAC54CF9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2F0116-EDD4-4B85-9A77-4E7F0F7F6FF3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A58256-DEB8-470D-B381-E64ED23FE462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F90C02-A48A-4632-A536-D7CB335C6DCA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F02D19-F18E-4932-8A08-8792D097B465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BBF62-C6DB-46B8-8613-DC6FC2B18B33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 naslova matrice</a:t>
            </a:r>
          </a:p>
        </p:txBody>
      </p:sp>
      <p:sp>
        <p:nvSpPr>
          <p:cNvPr id="2051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17CD1290-0846-4A88-A314-6F5664F68F0E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043EBBD-6A0F-4083-91A0-C14A45B131DE}" type="slidenum">
              <a:rPr lang="hr-HR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5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Kliknite da biste uredili stil naslova matrice</a:t>
            </a:r>
          </a:p>
        </p:txBody>
      </p:sp>
      <p:sp>
        <p:nvSpPr>
          <p:cNvPr id="1027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Kliknite da biste uredili stilove teksta matrice</a:t>
            </a:r>
          </a:p>
          <a:p>
            <a:pPr lvl="1"/>
            <a:r>
              <a:rPr lang="hr-HR" altLang="sr-Latn-RS" smtClean="0"/>
              <a:t>Druga razina</a:t>
            </a:r>
          </a:p>
          <a:p>
            <a:pPr lvl="2"/>
            <a:r>
              <a:rPr lang="hr-HR" altLang="sr-Latn-RS" smtClean="0"/>
              <a:t>Treća razina</a:t>
            </a:r>
          </a:p>
          <a:p>
            <a:pPr lvl="3"/>
            <a:r>
              <a:rPr lang="hr-HR" altLang="sr-Latn-RS" smtClean="0"/>
              <a:t>Četvrta razina</a:t>
            </a:r>
          </a:p>
          <a:p>
            <a:pPr lvl="4"/>
            <a:r>
              <a:rPr lang="hr-HR" altLang="sr-Latn-RS" smtClean="0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9F8652A-47C7-4CC9-B250-F0ED239C11E0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fld id="{81FE9FC5-E9EB-458A-B145-1450193F645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40565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685800" y="207915"/>
            <a:ext cx="7772400" cy="1470025"/>
          </a:xfrm>
        </p:spPr>
        <p:txBody>
          <a:bodyPr/>
          <a:lstStyle/>
          <a:p>
            <a:pPr marL="358775"/>
            <a:r>
              <a:rPr lang="hr-HR" altLang="sr-Latn-RS" dirty="0" smtClean="0"/>
              <a:t>1.7. RAČUNANJE S POSTOCIMA I PRIMJENA</a:t>
            </a:r>
            <a:endParaRPr lang="hr-HR" altLang="sr-Latn-RS" dirty="0" smtClean="0"/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1371600" y="1241425"/>
            <a:ext cx="6400800" cy="4375150"/>
          </a:xfrm>
        </p:spPr>
        <p:txBody>
          <a:bodyPr/>
          <a:lstStyle/>
          <a:p>
            <a:r>
              <a:rPr lang="hr-HR" dirty="0"/>
              <a:t>Postotni račun</a:t>
            </a:r>
          </a:p>
        </p:txBody>
      </p:sp>
    </p:spTree>
    <p:extLst>
      <p:ext uri="{BB962C8B-B14F-4D97-AF65-F5344CB8AC3E}">
        <p14:creationId xmlns:p14="http://schemas.microsoft.com/office/powerpoint/2010/main" val="10249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kstniOkvir 2"/>
          <p:cNvSpPr txBox="1">
            <a:spLocks noChangeArrowheads="1"/>
          </p:cNvSpPr>
          <p:nvPr/>
        </p:nvSpPr>
        <p:spPr bwMode="auto">
          <a:xfrm>
            <a:off x="158749" y="258763"/>
            <a:ext cx="91685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b="1"/>
              <a:t>U nekom razredu 10 % učenika trenira tenis.</a:t>
            </a:r>
          </a:p>
        </p:txBody>
      </p:sp>
      <p:sp>
        <p:nvSpPr>
          <p:cNvPr id="4" name="TekstniOkvir 3"/>
          <p:cNvSpPr txBox="1">
            <a:spLocks noChangeArrowheads="1"/>
          </p:cNvSpPr>
          <p:nvPr/>
        </p:nvSpPr>
        <p:spPr bwMode="auto">
          <a:xfrm>
            <a:off x="654049" y="903288"/>
            <a:ext cx="305160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/>
              <a:t>Što nam to znači? </a:t>
            </a:r>
          </a:p>
        </p:txBody>
      </p:sp>
      <p:sp>
        <p:nvSpPr>
          <p:cNvPr id="5" name="TekstniOkvir 4"/>
          <p:cNvSpPr txBox="1">
            <a:spLocks noChangeArrowheads="1"/>
          </p:cNvSpPr>
          <p:nvPr/>
        </p:nvSpPr>
        <p:spPr bwMode="auto">
          <a:xfrm>
            <a:off x="682624" y="1274911"/>
            <a:ext cx="79617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dirty="0"/>
              <a:t>Znamo li iz tog podatka koliko učenika trenira tenis?</a:t>
            </a:r>
          </a:p>
        </p:txBody>
      </p:sp>
      <p:sp>
        <p:nvSpPr>
          <p:cNvPr id="6" name="TekstniOkvir 5"/>
          <p:cNvSpPr txBox="1">
            <a:spLocks noChangeArrowheads="1"/>
          </p:cNvSpPr>
          <p:nvPr/>
        </p:nvSpPr>
        <p:spPr bwMode="auto">
          <a:xfrm>
            <a:off x="654049" y="2835685"/>
            <a:ext cx="103777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dirty="0"/>
              <a:t>Ako je u razredu 20 učenika, koliko učenika trenira tenis?</a:t>
            </a:r>
          </a:p>
        </p:txBody>
      </p:sp>
      <p:sp>
        <p:nvSpPr>
          <p:cNvPr id="7" name="TekstniOkvir 6"/>
          <p:cNvSpPr txBox="1">
            <a:spLocks noChangeArrowheads="1"/>
          </p:cNvSpPr>
          <p:nvPr/>
        </p:nvSpPr>
        <p:spPr bwMode="auto">
          <a:xfrm>
            <a:off x="1331911" y="3478623"/>
            <a:ext cx="358850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/>
              <a:t>10 % od 20 učenika </a:t>
            </a:r>
          </a:p>
        </p:txBody>
      </p:sp>
      <p:sp>
        <p:nvSpPr>
          <p:cNvPr id="8" name="TekstniOkvir 7"/>
          <p:cNvSpPr txBox="1">
            <a:spLocks noChangeArrowheads="1"/>
          </p:cNvSpPr>
          <p:nvPr/>
        </p:nvSpPr>
        <p:spPr bwMode="auto">
          <a:xfrm>
            <a:off x="4415604" y="3478623"/>
            <a:ext cx="233344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dirty="0"/>
              <a:t>0.1 </a:t>
            </a:r>
            <a:r>
              <a:rPr lang="hr-HR" sz="2400" dirty="0">
                <a:latin typeface="Calibri" pitchFamily="34" charset="0"/>
              </a:rPr>
              <a:t>·</a:t>
            </a:r>
            <a:r>
              <a:rPr lang="hr-HR" sz="2400" dirty="0">
                <a:sym typeface="Symbol" pitchFamily="18" charset="2"/>
              </a:rPr>
              <a:t> 20 = 2 </a:t>
            </a:r>
            <a:endParaRPr lang="hr-HR" sz="2400" dirty="0"/>
          </a:p>
        </p:txBody>
      </p:sp>
      <p:sp>
        <p:nvSpPr>
          <p:cNvPr id="9" name="TekstniOkvir 8"/>
          <p:cNvSpPr txBox="1">
            <a:spLocks noChangeArrowheads="1"/>
          </p:cNvSpPr>
          <p:nvPr/>
        </p:nvSpPr>
        <p:spPr bwMode="auto">
          <a:xfrm>
            <a:off x="1331912" y="3997735"/>
            <a:ext cx="58072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/>
              <a:t>U razredu dva učenika treniraju tenis.</a:t>
            </a:r>
          </a:p>
        </p:txBody>
      </p:sp>
      <p:sp>
        <p:nvSpPr>
          <p:cNvPr id="10" name="TekstniOkvir 9"/>
          <p:cNvSpPr txBox="1">
            <a:spLocks noChangeArrowheads="1"/>
          </p:cNvSpPr>
          <p:nvPr/>
        </p:nvSpPr>
        <p:spPr bwMode="auto">
          <a:xfrm>
            <a:off x="682624" y="4683535"/>
            <a:ext cx="103777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/>
              <a:t>Ako je u razredu 30 učenika, koliko učenika trenira tenis?</a:t>
            </a:r>
          </a:p>
        </p:txBody>
      </p:sp>
      <p:sp>
        <p:nvSpPr>
          <p:cNvPr id="11" name="TekstniOkvir 10"/>
          <p:cNvSpPr txBox="1">
            <a:spLocks noChangeArrowheads="1"/>
          </p:cNvSpPr>
          <p:nvPr/>
        </p:nvSpPr>
        <p:spPr bwMode="auto">
          <a:xfrm>
            <a:off x="1360486" y="5328060"/>
            <a:ext cx="358850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/>
              <a:t>10 % od 30 učenika </a:t>
            </a:r>
          </a:p>
        </p:txBody>
      </p:sp>
      <p:sp>
        <p:nvSpPr>
          <p:cNvPr id="12" name="TekstniOkvir 11"/>
          <p:cNvSpPr txBox="1">
            <a:spLocks noChangeArrowheads="1"/>
          </p:cNvSpPr>
          <p:nvPr/>
        </p:nvSpPr>
        <p:spPr bwMode="auto">
          <a:xfrm>
            <a:off x="4316705" y="5328060"/>
            <a:ext cx="23082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dirty="0"/>
              <a:t>0.1 </a:t>
            </a:r>
            <a:r>
              <a:rPr lang="hr-HR" sz="2400" dirty="0">
                <a:latin typeface="Calibri" pitchFamily="34" charset="0"/>
              </a:rPr>
              <a:t>·</a:t>
            </a:r>
            <a:r>
              <a:rPr lang="hr-HR" sz="2400" dirty="0">
                <a:sym typeface="Symbol" pitchFamily="18" charset="2"/>
              </a:rPr>
              <a:t> 30 = 3</a:t>
            </a:r>
            <a:endParaRPr lang="hr-HR" sz="2400" dirty="0"/>
          </a:p>
        </p:txBody>
      </p:sp>
      <p:sp>
        <p:nvSpPr>
          <p:cNvPr id="13" name="TekstniOkvir 12"/>
          <p:cNvSpPr txBox="1">
            <a:spLocks noChangeArrowheads="1"/>
          </p:cNvSpPr>
          <p:nvPr/>
        </p:nvSpPr>
        <p:spPr bwMode="auto">
          <a:xfrm>
            <a:off x="1360486" y="5847173"/>
            <a:ext cx="64037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/>
              <a:t>U razredu tri učenika treniraju tenis.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kstniOkvir 1"/>
          <p:cNvSpPr txBox="1">
            <a:spLocks noChangeArrowheads="1"/>
          </p:cNvSpPr>
          <p:nvPr/>
        </p:nvSpPr>
        <p:spPr bwMode="auto">
          <a:xfrm>
            <a:off x="25849" y="188711"/>
            <a:ext cx="65989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b="1" dirty="0"/>
              <a:t>Sniženje nekog proizvoda je 24 %. </a:t>
            </a:r>
          </a:p>
        </p:txBody>
      </p:sp>
      <p:sp>
        <p:nvSpPr>
          <p:cNvPr id="3" name="TekstniOkvir 2"/>
          <p:cNvSpPr txBox="1">
            <a:spLocks noChangeArrowheads="1"/>
          </p:cNvSpPr>
          <p:nvPr/>
        </p:nvSpPr>
        <p:spPr bwMode="auto">
          <a:xfrm>
            <a:off x="666749" y="722313"/>
            <a:ext cx="67959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/>
              <a:t>Koliko je to sniženje? O čemu ovisi? </a:t>
            </a:r>
          </a:p>
        </p:txBody>
      </p:sp>
      <p:sp>
        <p:nvSpPr>
          <p:cNvPr id="4" name="TekstniOkvir 3"/>
          <p:cNvSpPr txBox="1">
            <a:spLocks noChangeArrowheads="1"/>
          </p:cNvSpPr>
          <p:nvPr/>
        </p:nvSpPr>
        <p:spPr bwMode="auto">
          <a:xfrm>
            <a:off x="1795462" y="1952625"/>
            <a:ext cx="31903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/>
              <a:t>24 % od 100 kn</a:t>
            </a:r>
          </a:p>
        </p:txBody>
      </p:sp>
      <p:sp>
        <p:nvSpPr>
          <p:cNvPr id="5" name="TekstniOkvir 4"/>
          <p:cNvSpPr txBox="1">
            <a:spLocks noChangeArrowheads="1"/>
          </p:cNvSpPr>
          <p:nvPr/>
        </p:nvSpPr>
        <p:spPr bwMode="auto">
          <a:xfrm>
            <a:off x="4244975" y="1952625"/>
            <a:ext cx="32352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/>
              <a:t>0.24 </a:t>
            </a:r>
            <a:r>
              <a:rPr lang="hr-HR" sz="2400">
                <a:latin typeface="Calibri" pitchFamily="34" charset="0"/>
              </a:rPr>
              <a:t>·</a:t>
            </a:r>
            <a:r>
              <a:rPr lang="hr-HR" sz="2400">
                <a:sym typeface="Symbol" pitchFamily="18" charset="2"/>
              </a:rPr>
              <a:t> 100 = 24 </a:t>
            </a:r>
            <a:endParaRPr lang="hr-HR" sz="2400"/>
          </a:p>
        </p:txBody>
      </p:sp>
      <p:sp>
        <p:nvSpPr>
          <p:cNvPr id="6" name="TekstniOkvir 5"/>
          <p:cNvSpPr txBox="1">
            <a:spLocks noChangeArrowheads="1"/>
          </p:cNvSpPr>
          <p:nvPr/>
        </p:nvSpPr>
        <p:spPr bwMode="auto">
          <a:xfrm>
            <a:off x="1795463" y="2471738"/>
            <a:ext cx="70783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/>
              <a:t>Sniženje je 24 kn.</a:t>
            </a:r>
          </a:p>
        </p:txBody>
      </p:sp>
      <p:sp>
        <p:nvSpPr>
          <p:cNvPr id="10" name="TekstniOkvir 9"/>
          <p:cNvSpPr txBox="1">
            <a:spLocks noChangeArrowheads="1"/>
          </p:cNvSpPr>
          <p:nvPr/>
        </p:nvSpPr>
        <p:spPr bwMode="auto">
          <a:xfrm>
            <a:off x="25849" y="1360786"/>
            <a:ext cx="92262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dirty="0"/>
              <a:t>Ako je cijena tog proizvoda 100 kn, koliko kuna iznosi sniženje?</a:t>
            </a:r>
          </a:p>
        </p:txBody>
      </p:sp>
      <p:sp>
        <p:nvSpPr>
          <p:cNvPr id="12" name="TekstniOkvir 11"/>
          <p:cNvSpPr txBox="1">
            <a:spLocks noChangeArrowheads="1"/>
          </p:cNvSpPr>
          <p:nvPr/>
        </p:nvSpPr>
        <p:spPr bwMode="auto">
          <a:xfrm>
            <a:off x="1777999" y="3733800"/>
            <a:ext cx="31903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/>
              <a:t>24 % od 200 kn</a:t>
            </a:r>
          </a:p>
        </p:txBody>
      </p:sp>
      <p:sp>
        <p:nvSpPr>
          <p:cNvPr id="13" name="TekstniOkvir 12"/>
          <p:cNvSpPr txBox="1">
            <a:spLocks noChangeArrowheads="1"/>
          </p:cNvSpPr>
          <p:nvPr/>
        </p:nvSpPr>
        <p:spPr bwMode="auto">
          <a:xfrm>
            <a:off x="4227513" y="3733800"/>
            <a:ext cx="32352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/>
              <a:t>0.24 </a:t>
            </a:r>
            <a:r>
              <a:rPr lang="hr-HR" sz="2400">
                <a:latin typeface="Calibri" pitchFamily="34" charset="0"/>
              </a:rPr>
              <a:t>·</a:t>
            </a:r>
            <a:r>
              <a:rPr lang="hr-HR" sz="2400">
                <a:sym typeface="Symbol" pitchFamily="18" charset="2"/>
              </a:rPr>
              <a:t> 200 = 48 </a:t>
            </a:r>
            <a:endParaRPr lang="hr-HR" sz="2400"/>
          </a:p>
        </p:txBody>
      </p:sp>
      <p:sp>
        <p:nvSpPr>
          <p:cNvPr id="14" name="TekstniOkvir 13"/>
          <p:cNvSpPr txBox="1">
            <a:spLocks noChangeArrowheads="1"/>
          </p:cNvSpPr>
          <p:nvPr/>
        </p:nvSpPr>
        <p:spPr bwMode="auto">
          <a:xfrm>
            <a:off x="1778000" y="4252913"/>
            <a:ext cx="27048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/>
              <a:t>Sniženje je 48 kn.</a:t>
            </a:r>
          </a:p>
        </p:txBody>
      </p:sp>
      <p:sp>
        <p:nvSpPr>
          <p:cNvPr id="15" name="TekstniOkvir 14"/>
          <p:cNvSpPr txBox="1">
            <a:spLocks noChangeArrowheads="1"/>
          </p:cNvSpPr>
          <p:nvPr/>
        </p:nvSpPr>
        <p:spPr bwMode="auto">
          <a:xfrm>
            <a:off x="25849" y="3098059"/>
            <a:ext cx="92262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dirty="0"/>
              <a:t>Ako je cijena tog proizvoda 200 kn, koliko kuna iznosi sniženje?</a:t>
            </a:r>
          </a:p>
        </p:txBody>
      </p:sp>
      <p:sp>
        <p:nvSpPr>
          <p:cNvPr id="16" name="TekstniOkvir 15"/>
          <p:cNvSpPr txBox="1">
            <a:spLocks noChangeArrowheads="1"/>
          </p:cNvSpPr>
          <p:nvPr/>
        </p:nvSpPr>
        <p:spPr bwMode="auto">
          <a:xfrm>
            <a:off x="1738313" y="5653088"/>
            <a:ext cx="31923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/>
              <a:t>24 % od 500 kn</a:t>
            </a:r>
          </a:p>
        </p:txBody>
      </p:sp>
      <p:sp>
        <p:nvSpPr>
          <p:cNvPr id="17" name="TekstniOkvir 16"/>
          <p:cNvSpPr txBox="1">
            <a:spLocks noChangeArrowheads="1"/>
          </p:cNvSpPr>
          <p:nvPr/>
        </p:nvSpPr>
        <p:spPr bwMode="auto">
          <a:xfrm>
            <a:off x="4187825" y="5653088"/>
            <a:ext cx="32352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/>
              <a:t>0.24 </a:t>
            </a:r>
            <a:r>
              <a:rPr lang="hr-HR" sz="2400">
                <a:latin typeface="Calibri" pitchFamily="34" charset="0"/>
              </a:rPr>
              <a:t>·</a:t>
            </a:r>
            <a:r>
              <a:rPr lang="hr-HR" sz="2400">
                <a:sym typeface="Symbol" pitchFamily="18" charset="2"/>
              </a:rPr>
              <a:t> 500 = 120 </a:t>
            </a:r>
            <a:endParaRPr lang="hr-HR" sz="2400"/>
          </a:p>
        </p:txBody>
      </p:sp>
      <p:sp>
        <p:nvSpPr>
          <p:cNvPr id="18" name="TekstniOkvir 17"/>
          <p:cNvSpPr txBox="1">
            <a:spLocks noChangeArrowheads="1"/>
          </p:cNvSpPr>
          <p:nvPr/>
        </p:nvSpPr>
        <p:spPr bwMode="auto">
          <a:xfrm>
            <a:off x="1738313" y="6172200"/>
            <a:ext cx="29006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/>
              <a:t>Sniženje je 120 kn.</a:t>
            </a:r>
          </a:p>
        </p:txBody>
      </p:sp>
      <p:sp>
        <p:nvSpPr>
          <p:cNvPr id="19" name="TekstniOkvir 18"/>
          <p:cNvSpPr txBox="1">
            <a:spLocks noChangeArrowheads="1"/>
          </p:cNvSpPr>
          <p:nvPr/>
        </p:nvSpPr>
        <p:spPr bwMode="auto">
          <a:xfrm>
            <a:off x="27888" y="5017347"/>
            <a:ext cx="92242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dirty="0"/>
              <a:t>Ako je cijena tog proizvoda 500 kn, koliko kuna iznosi sniženje?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aobljeni pravokutnik 19"/>
          <p:cNvSpPr/>
          <p:nvPr/>
        </p:nvSpPr>
        <p:spPr>
          <a:xfrm>
            <a:off x="2923822" y="2777067"/>
            <a:ext cx="3036711" cy="1027289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31" name="TekstniOkvir 1"/>
          <p:cNvSpPr txBox="1">
            <a:spLocks noChangeArrowheads="1"/>
          </p:cNvSpPr>
          <p:nvPr/>
        </p:nvSpPr>
        <p:spPr bwMode="auto">
          <a:xfrm>
            <a:off x="3330575" y="1117600"/>
            <a:ext cx="23034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b="1" i="1"/>
              <a:t>y</a:t>
            </a:r>
            <a:r>
              <a:rPr lang="hr-HR" sz="2400" i="1"/>
              <a:t> </a:t>
            </a:r>
            <a:r>
              <a:rPr lang="hr-HR" sz="2400"/>
              <a:t>=</a:t>
            </a:r>
            <a:r>
              <a:rPr lang="hr-HR" sz="2400" b="1">
                <a:solidFill>
                  <a:srgbClr val="FF0000"/>
                </a:solidFill>
              </a:rPr>
              <a:t> </a:t>
            </a:r>
            <a:r>
              <a:rPr lang="hr-HR" sz="2400" b="1" i="1">
                <a:solidFill>
                  <a:srgbClr val="FF0000"/>
                </a:solidFill>
              </a:rPr>
              <a:t>p</a:t>
            </a:r>
            <a:r>
              <a:rPr lang="hr-HR" sz="2400" b="1">
                <a:solidFill>
                  <a:srgbClr val="FF0000"/>
                </a:solidFill>
              </a:rPr>
              <a:t> </a:t>
            </a:r>
            <a:r>
              <a:rPr lang="hr-HR" sz="2400"/>
              <a:t>% · </a:t>
            </a:r>
            <a:r>
              <a:rPr lang="hr-HR" sz="2400" b="1" i="1">
                <a:solidFill>
                  <a:srgbClr val="0070C0"/>
                </a:solidFill>
              </a:rPr>
              <a:t>x</a:t>
            </a:r>
            <a:r>
              <a:rPr lang="hr-HR" sz="2400"/>
              <a:t> </a:t>
            </a:r>
            <a:endParaRPr lang="hr-HR" sz="2400" b="1" i="1"/>
          </a:p>
        </p:txBody>
      </p:sp>
      <p:sp>
        <p:nvSpPr>
          <p:cNvPr id="3" name="TekstniOkvir 2"/>
          <p:cNvSpPr txBox="1">
            <a:spLocks noChangeArrowheads="1"/>
          </p:cNvSpPr>
          <p:nvPr/>
        </p:nvSpPr>
        <p:spPr bwMode="auto">
          <a:xfrm>
            <a:off x="3172595" y="2028829"/>
            <a:ext cx="16478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 sz="2400" dirty="0">
                <a:solidFill>
                  <a:srgbClr val="FF0000"/>
                </a:solidFill>
              </a:rPr>
              <a:t>postotak</a:t>
            </a:r>
          </a:p>
        </p:txBody>
      </p:sp>
      <p:sp>
        <p:nvSpPr>
          <p:cNvPr id="4" name="TekstniOkvir 3"/>
          <p:cNvSpPr txBox="1">
            <a:spLocks noChangeArrowheads="1"/>
          </p:cNvSpPr>
          <p:nvPr/>
        </p:nvSpPr>
        <p:spPr bwMode="auto">
          <a:xfrm>
            <a:off x="4481513" y="1636713"/>
            <a:ext cx="15351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 sz="2400">
                <a:solidFill>
                  <a:srgbClr val="0070C0"/>
                </a:solidFill>
              </a:rPr>
              <a:t>osnovni iznos</a:t>
            </a:r>
          </a:p>
        </p:txBody>
      </p:sp>
      <p:sp>
        <p:nvSpPr>
          <p:cNvPr id="5" name="TekstniOkvir 4"/>
          <p:cNvSpPr txBox="1">
            <a:spLocks noChangeArrowheads="1"/>
          </p:cNvSpPr>
          <p:nvPr/>
        </p:nvSpPr>
        <p:spPr bwMode="auto">
          <a:xfrm>
            <a:off x="1817688" y="1636713"/>
            <a:ext cx="15351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 sz="2400" dirty="0"/>
              <a:t>postotni iznos</a:t>
            </a:r>
          </a:p>
        </p:txBody>
      </p:sp>
      <p:sp>
        <p:nvSpPr>
          <p:cNvPr id="1035" name="TekstniOkvir 5"/>
          <p:cNvSpPr txBox="1">
            <a:spLocks noChangeArrowheads="1"/>
          </p:cNvSpPr>
          <p:nvPr/>
        </p:nvSpPr>
        <p:spPr bwMode="auto">
          <a:xfrm>
            <a:off x="293688" y="327025"/>
            <a:ext cx="75377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dirty="0"/>
              <a:t>Osnovna formula postotnog računa:</a:t>
            </a:r>
          </a:p>
        </p:txBody>
      </p:sp>
      <p:sp>
        <p:nvSpPr>
          <p:cNvPr id="7" name="Elipsa 6"/>
          <p:cNvSpPr/>
          <p:nvPr/>
        </p:nvSpPr>
        <p:spPr>
          <a:xfrm>
            <a:off x="3286125" y="1038225"/>
            <a:ext cx="419606" cy="5302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hr-HR" sz="2400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9" name="Ravni poveznik sa strelicom 8"/>
          <p:cNvCxnSpPr/>
          <p:nvPr/>
        </p:nvCxnSpPr>
        <p:spPr>
          <a:xfrm flipH="1">
            <a:off x="2935289" y="1464315"/>
            <a:ext cx="350836" cy="355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ipsa 9"/>
          <p:cNvSpPr/>
          <p:nvPr/>
        </p:nvSpPr>
        <p:spPr>
          <a:xfrm>
            <a:off x="3878870" y="1117600"/>
            <a:ext cx="304800" cy="5302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11" name="Ravni poveznik sa strelicom 10"/>
          <p:cNvCxnSpPr/>
          <p:nvPr/>
        </p:nvCxnSpPr>
        <p:spPr>
          <a:xfrm rot="16200000" flipH="1">
            <a:off x="3816164" y="1851819"/>
            <a:ext cx="43021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709740" y="1063629"/>
            <a:ext cx="238125" cy="531812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15" name="Ravni poveznik sa strelicom 14"/>
          <p:cNvCxnSpPr/>
          <p:nvPr/>
        </p:nvCxnSpPr>
        <p:spPr>
          <a:xfrm rot="16200000" flipH="1">
            <a:off x="4922986" y="1478603"/>
            <a:ext cx="322262" cy="293687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kstniOkvir 17"/>
          <p:cNvSpPr txBox="1">
            <a:spLocks noChangeArrowheads="1"/>
          </p:cNvSpPr>
          <p:nvPr/>
        </p:nvSpPr>
        <p:spPr bwMode="auto">
          <a:xfrm>
            <a:off x="3049939" y="3053209"/>
            <a:ext cx="27844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b="1" i="1" dirty="0"/>
              <a:t>y</a:t>
            </a:r>
            <a:r>
              <a:rPr lang="hr-HR" sz="2400" i="1" dirty="0"/>
              <a:t> </a:t>
            </a:r>
            <a:r>
              <a:rPr lang="hr-HR" sz="2400" dirty="0"/>
              <a:t>=</a:t>
            </a:r>
            <a:r>
              <a:rPr lang="hr-HR" sz="2400" b="1" dirty="0">
                <a:solidFill>
                  <a:srgbClr val="FF0000"/>
                </a:solidFill>
              </a:rPr>
              <a:t> </a:t>
            </a:r>
            <a:r>
              <a:rPr lang="hr-HR" sz="2400" b="1" i="1" dirty="0">
                <a:solidFill>
                  <a:srgbClr val="FF0000"/>
                </a:solidFill>
              </a:rPr>
              <a:t>p</a:t>
            </a:r>
            <a:r>
              <a:rPr lang="hr-HR" sz="2400" b="1" dirty="0">
                <a:solidFill>
                  <a:srgbClr val="FF0000"/>
                </a:solidFill>
              </a:rPr>
              <a:t> </a:t>
            </a:r>
            <a:r>
              <a:rPr lang="hr-HR" sz="2400" dirty="0"/>
              <a:t>% · </a:t>
            </a:r>
            <a:r>
              <a:rPr lang="hr-HR" sz="2400" b="1" i="1" dirty="0">
                <a:solidFill>
                  <a:srgbClr val="0070C0"/>
                </a:solidFill>
              </a:rPr>
              <a:t>x</a:t>
            </a:r>
            <a:r>
              <a:rPr lang="hr-HR" sz="2400" dirty="0"/>
              <a:t> </a:t>
            </a:r>
            <a:endParaRPr lang="hr-HR" sz="2400" b="1" i="1" dirty="0"/>
          </a:p>
        </p:txBody>
      </p:sp>
      <p:graphicFrame>
        <p:nvGraphicFramePr>
          <p:cNvPr id="1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040481"/>
              </p:ext>
            </p:extLst>
          </p:nvPr>
        </p:nvGraphicFramePr>
        <p:xfrm>
          <a:off x="4689069" y="2951718"/>
          <a:ext cx="1120000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888840" imgH="571320" progId="Equation.DSMT4">
                  <p:embed/>
                </p:oleObj>
              </mc:Choice>
              <mc:Fallback>
                <p:oleObj name="Equation" r:id="rId3" imgW="88884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9069" y="2951718"/>
                        <a:ext cx="1120000" cy="72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kstniOkvir 20"/>
          <p:cNvSpPr txBox="1">
            <a:spLocks noChangeArrowheads="1"/>
          </p:cNvSpPr>
          <p:nvPr/>
        </p:nvSpPr>
        <p:spPr bwMode="auto">
          <a:xfrm>
            <a:off x="421193" y="4707716"/>
            <a:ext cx="65690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 dirty="0"/>
              <a:t>Koliko je 15 % od 300?</a:t>
            </a:r>
          </a:p>
        </p:txBody>
      </p:sp>
      <p:sp>
        <p:nvSpPr>
          <p:cNvPr id="23" name="TekstniOkvir 22"/>
          <p:cNvSpPr txBox="1">
            <a:spLocks noChangeArrowheads="1"/>
          </p:cNvSpPr>
          <p:nvPr/>
        </p:nvSpPr>
        <p:spPr bwMode="auto">
          <a:xfrm>
            <a:off x="728663" y="4216400"/>
            <a:ext cx="16478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 sz="2000" dirty="0">
                <a:solidFill>
                  <a:srgbClr val="FF0000"/>
                </a:solidFill>
              </a:rPr>
              <a:t>postotak</a:t>
            </a:r>
          </a:p>
        </p:txBody>
      </p:sp>
      <p:sp>
        <p:nvSpPr>
          <p:cNvPr id="24" name="Elipsa 23"/>
          <p:cNvSpPr/>
          <p:nvPr/>
        </p:nvSpPr>
        <p:spPr>
          <a:xfrm>
            <a:off x="1689306" y="4611433"/>
            <a:ext cx="817920" cy="5597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6" name="Elipsa 25"/>
          <p:cNvSpPr/>
          <p:nvPr/>
        </p:nvSpPr>
        <p:spPr>
          <a:xfrm>
            <a:off x="2848975" y="4640928"/>
            <a:ext cx="647239" cy="53022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7" name="TekstniOkvir 26"/>
          <p:cNvSpPr txBox="1">
            <a:spLocks noChangeArrowheads="1"/>
          </p:cNvSpPr>
          <p:nvPr/>
        </p:nvSpPr>
        <p:spPr bwMode="auto">
          <a:xfrm>
            <a:off x="2038350" y="4002088"/>
            <a:ext cx="153511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 sz="2000">
                <a:solidFill>
                  <a:srgbClr val="0070C0"/>
                </a:solidFill>
              </a:rPr>
              <a:t>osnovni iznos</a:t>
            </a:r>
          </a:p>
        </p:txBody>
      </p:sp>
      <p:sp>
        <p:nvSpPr>
          <p:cNvPr id="28" name="TekstniOkvir 27"/>
          <p:cNvSpPr txBox="1">
            <a:spLocks noChangeArrowheads="1"/>
          </p:cNvSpPr>
          <p:nvPr/>
        </p:nvSpPr>
        <p:spPr bwMode="auto">
          <a:xfrm>
            <a:off x="4134889" y="5624661"/>
            <a:ext cx="3345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dirty="0"/>
              <a:t>0.15 </a:t>
            </a:r>
            <a:r>
              <a:rPr lang="hr-HR" sz="2400" dirty="0">
                <a:sym typeface="Symbol" pitchFamily="18" charset="2"/>
              </a:rPr>
              <a:t> 300</a:t>
            </a:r>
            <a:endParaRPr lang="hr-HR" sz="2400" dirty="0"/>
          </a:p>
        </p:txBody>
      </p:sp>
      <p:sp>
        <p:nvSpPr>
          <p:cNvPr id="29" name="TekstniOkvir 28"/>
          <p:cNvSpPr txBox="1">
            <a:spLocks noChangeArrowheads="1"/>
          </p:cNvSpPr>
          <p:nvPr/>
        </p:nvSpPr>
        <p:spPr bwMode="auto">
          <a:xfrm>
            <a:off x="5598018" y="5632450"/>
            <a:ext cx="11969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 dirty="0"/>
              <a:t>= 45</a:t>
            </a:r>
          </a:p>
        </p:txBody>
      </p:sp>
      <p:sp>
        <p:nvSpPr>
          <p:cNvPr id="30" name="Pravokutnik 29"/>
          <p:cNvSpPr>
            <a:spLocks noChangeArrowheads="1"/>
          </p:cNvSpPr>
          <p:nvPr/>
        </p:nvSpPr>
        <p:spPr bwMode="auto">
          <a:xfrm>
            <a:off x="848909" y="5632450"/>
            <a:ext cx="20233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400" dirty="0"/>
              <a:t>15 % · 300 = </a:t>
            </a:r>
          </a:p>
        </p:txBody>
      </p:sp>
      <p:sp>
        <p:nvSpPr>
          <p:cNvPr id="31" name="TekstniOkvir 30"/>
          <p:cNvSpPr txBox="1">
            <a:spLocks noChangeArrowheads="1"/>
          </p:cNvSpPr>
          <p:nvPr/>
        </p:nvSpPr>
        <p:spPr bwMode="auto">
          <a:xfrm>
            <a:off x="5910310" y="4994711"/>
            <a:ext cx="153511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 sz="2000" dirty="0"/>
              <a:t>postotni iznos</a:t>
            </a:r>
          </a:p>
        </p:txBody>
      </p:sp>
      <p:sp>
        <p:nvSpPr>
          <p:cNvPr id="32" name="Elipsa 31"/>
          <p:cNvSpPr/>
          <p:nvPr/>
        </p:nvSpPr>
        <p:spPr>
          <a:xfrm>
            <a:off x="5845667" y="5607305"/>
            <a:ext cx="584551" cy="5302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3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8936098"/>
              </p:ext>
            </p:extLst>
          </p:nvPr>
        </p:nvGraphicFramePr>
        <p:xfrm>
          <a:off x="2725483" y="5478208"/>
          <a:ext cx="1424000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5" imgW="1130040" imgH="571320" progId="Equation.DSMT4">
                  <p:embed/>
                </p:oleObj>
              </mc:Choice>
              <mc:Fallback>
                <p:oleObj name="Equation" r:id="rId5" imgW="113004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5483" y="5478208"/>
                        <a:ext cx="1424000" cy="72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 animBg="1"/>
      <p:bldP spid="10" grpId="0" animBg="1"/>
      <p:bldP spid="14" grpId="0" animBg="1"/>
      <p:bldP spid="18" grpId="0"/>
      <p:bldP spid="21" grpId="0"/>
      <p:bldP spid="23" grpId="0"/>
      <p:bldP spid="24" grpId="0" animBg="1"/>
      <p:bldP spid="26" grpId="0" animBg="1"/>
      <p:bldP spid="27" grpId="0"/>
      <p:bldP spid="28" grpId="0"/>
      <p:bldP spid="29" grpId="0"/>
      <p:bldP spid="30" grpId="0"/>
      <p:bldP spid="31" grpId="0"/>
      <p:bldP spid="32" grpId="0" animBg="1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heme 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1__skup_cijelih_brojeva.potx" id="{D4D0B4EF-56D0-45F5-B64C-EC50820C2B58}" vid="{6EB24884-7CD9-4146-B0C1-4C1D3B2899F9}"/>
    </a:ext>
  </a:extLst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7</Template>
  <TotalTime>622</TotalTime>
  <Words>234</Words>
  <Application>Microsoft Office PowerPoint</Application>
  <PresentationFormat>Prikaz na zaslonu (4:3)</PresentationFormat>
  <Paragraphs>40</Paragraphs>
  <Slides>4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2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11" baseType="lpstr">
      <vt:lpstr>Arial</vt:lpstr>
      <vt:lpstr>Calibri</vt:lpstr>
      <vt:lpstr>Myriad Pro</vt:lpstr>
      <vt:lpstr>Symbol</vt:lpstr>
      <vt:lpstr>Math 7</vt:lpstr>
      <vt:lpstr>1_Theme 5</vt:lpstr>
      <vt:lpstr>Equation</vt:lpstr>
      <vt:lpstr>1.7. RAČUNANJE S POSTOCIMA I PRIMJENA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Željka Orčić</dc:creator>
  <cp:lastModifiedBy>Zeljka</cp:lastModifiedBy>
  <cp:revision>246</cp:revision>
  <dcterms:created xsi:type="dcterms:W3CDTF">2008-12-12T16:34:49Z</dcterms:created>
  <dcterms:modified xsi:type="dcterms:W3CDTF">2021-01-10T16:08:08Z</dcterms:modified>
</cp:coreProperties>
</file>